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67" r:id="rId2"/>
    <p:sldId id="299" r:id="rId3"/>
    <p:sldId id="301" r:id="rId4"/>
    <p:sldId id="302" r:id="rId5"/>
    <p:sldId id="300" r:id="rId6"/>
    <p:sldId id="303" r:id="rId7"/>
    <p:sldId id="304" r:id="rId8"/>
    <p:sldId id="269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aiova" initials="C" lastIdx="2" clrIdx="0">
    <p:extLst>
      <p:ext uri="{19B8F6BF-5375-455C-9EA6-DF929625EA0E}">
        <p15:presenceInfo xmlns:p15="http://schemas.microsoft.com/office/powerpoint/2012/main" userId="Craio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56" d="100"/>
          <a:sy n="56" d="100"/>
        </p:scale>
        <p:origin x="26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E9E25E-3D6C-83DC-0030-40C90D8249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74C8E0-C9A5-7B46-689D-DDD35BFB4FB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EE28D-93D6-43C7-B500-DF2535C6D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368AE7-2BAF-30D2-6BF2-0AB12B046F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7CCBF1-B70F-7040-8BD6-0606843E06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AF4CB0-D774-40CA-A03D-25EDEAF9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2916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1084E-B88F-4908-8902-0968E5E70998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E79FC-0476-4305-B13D-6DEBD85D6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1373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85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77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21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54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1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76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2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2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2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226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5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0B610-A263-44B6-AA42-60E3A108A5B0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C179B-1D3C-4905-8B08-29084839D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6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reel/1618276466082622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reel/1666598134963770" TargetMode="External"/><Relationship Id="rId4" Type="http://schemas.openxmlformats.org/officeDocument/2006/relationships/hyperlink" Target="https://www.facebook.com/reel/1689661469046078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hoto?fbid=1348066650684747&amp;set=pcb.1348067984017947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iktok.com/@ucvofficial/video/7626783727447788822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7030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stituent conținut 9">
            <a:extLst>
              <a:ext uri="{FF2B5EF4-FFF2-40B4-BE49-F238E27FC236}">
                <a16:creationId xmlns:a16="http://schemas.microsoft.com/office/drawing/2014/main" id="{014EA154-DA4D-4C06-B906-9A8F3C047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1678675"/>
            <a:ext cx="5915025" cy="72436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o-RO" sz="2800" b="1" dirty="0">
                <a:solidFill>
                  <a:srgbClr val="007F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SOLIDARITATE ȘI DREPTURILE OMULUI</a:t>
            </a:r>
          </a:p>
          <a:p>
            <a:pPr marL="0" indent="0">
              <a:buNone/>
            </a:pPr>
            <a:r>
              <a:rPr lang="ro-RO" sz="2500" b="1" dirty="0">
                <a:solidFill>
                  <a:srgbClr val="007F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 Stop violenței împotriva femeilor</a:t>
            </a:r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ro-RO" sz="2000" dirty="0"/>
              <a:t>Clubul Universitatea Craiova s-a implicat activ într-o campanie de conștientizare împotriva violenței asupra femeilor, promovând un mesaj ferm de solidaritate și responsabilitate socială. </a:t>
            </a:r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ro-RO" sz="2000" dirty="0"/>
              <a:t>Înaintea meciului Universitatea Craiova - CFR Cluj, pe tabela stadionului „Ion Oblemenco” au fost afișate mesaje transmise de jucătoarea Izabela Lazar, antrenoarea Aurora Ungureanu-Dobre și Lorena Balaci, evidențiind importanța respectului și a protejării drepturilor femeilor. </a:t>
            </a:r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ro-RO" sz="2000" dirty="0"/>
              <a:t>Aceste intervenții au fost ulterior distribuite și pe platformele de socializare ale clubului, pentru a amplifica impactul inițiativei. De asemenea, pe panourile LED ale stadionului a rulat constant de-a lungul meciului mesajul „Stop violenței împotriva femeilor”, consolidând poziția Universității Craiova în susținerea acestei cauze.</a:t>
            </a:r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endParaRPr lang="ro-RO" sz="2000" dirty="0"/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DB41681B-2004-2007-A42E-50ED589606C3}"/>
              </a:ext>
            </a:extLst>
          </p:cNvPr>
          <p:cNvSpPr/>
          <p:nvPr/>
        </p:nvSpPr>
        <p:spPr>
          <a:xfrm>
            <a:off x="3161080" y="9079036"/>
            <a:ext cx="535840" cy="531280"/>
          </a:xfrm>
          <a:prstGeom prst="flowChartConnector">
            <a:avLst/>
          </a:prstGeom>
          <a:solidFill>
            <a:srgbClr val="007FC3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7559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stituent conținut 9">
            <a:extLst>
              <a:ext uri="{FF2B5EF4-FFF2-40B4-BE49-F238E27FC236}">
                <a16:creationId xmlns:a16="http://schemas.microsoft.com/office/drawing/2014/main" id="{014EA154-DA4D-4C06-B906-9A8F3C047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1869743"/>
            <a:ext cx="5915025" cy="705253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o-RO" sz="2400" b="1" dirty="0">
              <a:solidFill>
                <a:srgbClr val="007F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o-RO" sz="2000" dirty="0"/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DB41681B-2004-2007-A42E-50ED589606C3}"/>
              </a:ext>
            </a:extLst>
          </p:cNvPr>
          <p:cNvSpPr/>
          <p:nvPr/>
        </p:nvSpPr>
        <p:spPr>
          <a:xfrm>
            <a:off x="3161080" y="9079036"/>
            <a:ext cx="535840" cy="531280"/>
          </a:xfrm>
          <a:prstGeom prst="flowChartConnector">
            <a:avLst/>
          </a:prstGeom>
          <a:solidFill>
            <a:srgbClr val="007FC3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dirty="0"/>
              <a:t>3</a:t>
            </a: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0EBCF92A-BAF9-4D78-BC8F-EE216097E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91" y="1616544"/>
            <a:ext cx="5286612" cy="3047807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5617FF2A-6B70-423B-AC9E-817BA3C02F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91" y="4056330"/>
            <a:ext cx="5310496" cy="3296219"/>
          </a:xfrm>
          <a:prstGeom prst="rect">
            <a:avLst/>
          </a:prstGeom>
        </p:spPr>
      </p:pic>
      <p:pic>
        <p:nvPicPr>
          <p:cNvPr id="8" name="Imagine 7">
            <a:extLst>
              <a:ext uri="{FF2B5EF4-FFF2-40B4-BE49-F238E27FC236}">
                <a16:creationId xmlns:a16="http://schemas.microsoft.com/office/drawing/2014/main" id="{06187FB7-6339-43E1-A228-262AF4488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91" y="5923128"/>
            <a:ext cx="5310496" cy="292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33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stituent conținut 9">
            <a:extLst>
              <a:ext uri="{FF2B5EF4-FFF2-40B4-BE49-F238E27FC236}">
                <a16:creationId xmlns:a16="http://schemas.microsoft.com/office/drawing/2014/main" id="{014EA154-DA4D-4C06-B906-9A8F3C047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1869743"/>
            <a:ext cx="5915025" cy="70525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o-RO" sz="2000" b="1" dirty="0">
                <a:solidFill>
                  <a:srgbClr val="007F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Evenimentul a fost prezent și în mediul online: </a:t>
            </a:r>
          </a:p>
          <a:p>
            <a:pPr marL="0" indent="0">
              <a:buNone/>
            </a:pPr>
            <a:endParaRPr lang="ro-RO" sz="2000" b="1" dirty="0">
              <a:solidFill>
                <a:srgbClr val="007F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o-RO" sz="2000" b="1" dirty="0">
                <a:solidFill>
                  <a:srgbClr val="007F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https://www.facebook.com/reel/1618276466082622</a:t>
            </a:r>
            <a:endParaRPr lang="ro-RO" sz="2000" b="1" dirty="0">
              <a:solidFill>
                <a:srgbClr val="007F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o-RO" sz="2000" b="1" dirty="0">
              <a:solidFill>
                <a:srgbClr val="007F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o-RO" sz="2000" b="1" dirty="0">
                <a:solidFill>
                  <a:srgbClr val="007F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https://www.facebook.com/reel/1689661469046078</a:t>
            </a:r>
            <a:endParaRPr lang="ro-RO" sz="2000" b="1" dirty="0">
              <a:solidFill>
                <a:srgbClr val="007F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o-RO" sz="2000" b="1" dirty="0">
              <a:solidFill>
                <a:srgbClr val="007F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o-RO" sz="2000" b="1" dirty="0">
                <a:solidFill>
                  <a:srgbClr val="007F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https://www.facebook.com/reel/1666598134963770</a:t>
            </a:r>
            <a:endParaRPr lang="ro-RO" sz="2000" b="1" dirty="0">
              <a:solidFill>
                <a:srgbClr val="007F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o-RO" sz="2000" b="1" dirty="0">
              <a:solidFill>
                <a:srgbClr val="007F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o-RO" sz="2000" b="1" dirty="0">
              <a:solidFill>
                <a:srgbClr val="007F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o-RO" sz="2000" b="1" dirty="0">
              <a:solidFill>
                <a:srgbClr val="007F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endParaRPr lang="ro-RO" sz="2000" dirty="0"/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DB41681B-2004-2007-A42E-50ED589606C3}"/>
              </a:ext>
            </a:extLst>
          </p:cNvPr>
          <p:cNvSpPr/>
          <p:nvPr/>
        </p:nvSpPr>
        <p:spPr>
          <a:xfrm>
            <a:off x="3161080" y="9079036"/>
            <a:ext cx="535840" cy="531280"/>
          </a:xfrm>
          <a:prstGeom prst="flowChartConnector">
            <a:avLst/>
          </a:prstGeom>
          <a:solidFill>
            <a:srgbClr val="007FC3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6560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stituent conținut 9">
            <a:extLst>
              <a:ext uri="{FF2B5EF4-FFF2-40B4-BE49-F238E27FC236}">
                <a16:creationId xmlns:a16="http://schemas.microsoft.com/office/drawing/2014/main" id="{014EA154-DA4D-4C06-B906-9A8F3C047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1869743"/>
            <a:ext cx="5915025" cy="70525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o-RO" sz="2800" b="1" dirty="0">
                <a:solidFill>
                  <a:srgbClr val="007F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Angajamentul pentru mediu</a:t>
            </a:r>
          </a:p>
          <a:p>
            <a:pPr marL="0" indent="0">
              <a:buNone/>
            </a:pPr>
            <a:endParaRPr lang="ro-RO" sz="2000" b="1" i="1" dirty="0">
              <a:solidFill>
                <a:srgbClr val="007FC3"/>
              </a:solidFill>
            </a:endParaRPr>
          </a:p>
          <a:p>
            <a:pPr marL="0" indent="0">
              <a:buNone/>
            </a:pPr>
            <a:r>
              <a:rPr lang="ro-RO" sz="2500" b="1" dirty="0">
                <a:solidFill>
                  <a:srgbClr val="007F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2.1 Pădurea alb-albastră</a:t>
            </a:r>
          </a:p>
          <a:p>
            <a:pPr marL="0" indent="0">
              <a:buNone/>
            </a:pPr>
            <a:endParaRPr lang="ro-RO" sz="2000" b="1" i="1" dirty="0">
              <a:solidFill>
                <a:srgbClr val="007FC3"/>
              </a:solidFill>
            </a:endParaRPr>
          </a:p>
          <a:p>
            <a:pPr marL="0" indent="0">
              <a:buNone/>
            </a:pPr>
            <a:r>
              <a:rPr lang="ro-RO" sz="2000" dirty="0"/>
              <a:t>În cadrul angajamentului său față de protecția mediului, clubul Universitatea Craiova a organizat o acțiune de plantare de arbori în baza de pregătire „Ilie Balaci”. </a:t>
            </a:r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ro-RO" sz="2000" dirty="0"/>
              <a:t>Vladimir </a:t>
            </a:r>
            <a:r>
              <a:rPr lang="ro-RO" sz="2000" dirty="0" err="1"/>
              <a:t>Screciu</a:t>
            </a:r>
            <a:r>
              <a:rPr lang="ro-RO" sz="2000" dirty="0"/>
              <a:t>, Tudor </a:t>
            </a:r>
            <a:r>
              <a:rPr lang="ro-RO" sz="2000" dirty="0" err="1"/>
              <a:t>Baluță</a:t>
            </a:r>
            <a:r>
              <a:rPr lang="ro-RO" sz="2000" dirty="0"/>
              <a:t>, Vasile Mogoș, Ștefan </a:t>
            </a:r>
            <a:r>
              <a:rPr lang="ro-RO" sz="2000" dirty="0" err="1"/>
              <a:t>Baiaram</a:t>
            </a:r>
            <a:r>
              <a:rPr lang="ro-RO" sz="2000" dirty="0"/>
              <a:t>, </a:t>
            </a:r>
            <a:r>
              <a:rPr lang="ro-RO" sz="2000" dirty="0" err="1"/>
              <a:t>Nikola</a:t>
            </a:r>
            <a:r>
              <a:rPr lang="ro-RO" sz="2000" dirty="0"/>
              <a:t> </a:t>
            </a:r>
            <a:r>
              <a:rPr lang="ro-RO" sz="2000" dirty="0" err="1"/>
              <a:t>Stevanovic</a:t>
            </a:r>
            <a:r>
              <a:rPr lang="ro-RO" sz="2000" dirty="0"/>
              <a:t>, Carlos Mora, </a:t>
            </a:r>
            <a:r>
              <a:rPr lang="ro-RO" sz="2000" dirty="0" err="1"/>
              <a:t>Etim</a:t>
            </a:r>
            <a:r>
              <a:rPr lang="ro-RO" sz="2000" dirty="0"/>
              <a:t> </a:t>
            </a:r>
            <a:r>
              <a:rPr lang="ro-RO" sz="2000" dirty="0" err="1"/>
              <a:t>Monday</a:t>
            </a:r>
            <a:r>
              <a:rPr lang="ro-RO" sz="2000" dirty="0"/>
              <a:t>, </a:t>
            </a:r>
            <a:r>
              <a:rPr lang="ro-RO" sz="2000" dirty="0" err="1"/>
              <a:t>Oleksandr</a:t>
            </a:r>
            <a:r>
              <a:rPr lang="ro-RO" sz="2000" dirty="0"/>
              <a:t> </a:t>
            </a:r>
            <a:r>
              <a:rPr lang="ro-RO" sz="2000" dirty="0" err="1"/>
              <a:t>Romanchuk</a:t>
            </a:r>
            <a:r>
              <a:rPr lang="ro-RO" sz="2000" dirty="0"/>
              <a:t>, Samuel </a:t>
            </a:r>
            <a:r>
              <a:rPr lang="ro-RO" sz="2000" dirty="0" err="1"/>
              <a:t>Teles</a:t>
            </a:r>
            <a:r>
              <a:rPr lang="ro-RO" sz="2000" dirty="0"/>
              <a:t>, </a:t>
            </a:r>
            <a:r>
              <a:rPr lang="ro-RO" sz="2000" dirty="0" err="1"/>
              <a:t>Filipe</a:t>
            </a:r>
            <a:r>
              <a:rPr lang="ro-RO" sz="2000" dirty="0"/>
              <a:t> </a:t>
            </a:r>
            <a:r>
              <a:rPr lang="ro-RO" sz="2000" dirty="0" err="1"/>
              <a:t>Coelho</a:t>
            </a:r>
            <a:r>
              <a:rPr lang="ro-RO" sz="2000" dirty="0"/>
              <a:t> și staff-</a:t>
            </a:r>
            <a:r>
              <a:rPr lang="ro-RO" sz="2000" dirty="0" err="1"/>
              <a:t>ul</a:t>
            </a:r>
            <a:r>
              <a:rPr lang="ro-RO" sz="2000" dirty="0"/>
              <a:t> său au participat activ la această inițiativă, contribuind la plantarea de stejari, simbol al durabilității și al responsabilității față de natură. </a:t>
            </a:r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ro-RO" sz="2000" dirty="0"/>
              <a:t>Activitatea a avut atât un rol practic, prin îmbunătățirea spațiului verde, cât și unul educativ, subliniind importanța implicării în acțiuni ecologice și promovarea unui comportament sustenabil în rândul comunității.</a:t>
            </a:r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DB41681B-2004-2007-A42E-50ED589606C3}"/>
              </a:ext>
            </a:extLst>
          </p:cNvPr>
          <p:cNvSpPr/>
          <p:nvPr/>
        </p:nvSpPr>
        <p:spPr>
          <a:xfrm>
            <a:off x="3161080" y="9079036"/>
            <a:ext cx="535840" cy="531280"/>
          </a:xfrm>
          <a:prstGeom prst="flowChartConnector">
            <a:avLst/>
          </a:prstGeom>
          <a:solidFill>
            <a:srgbClr val="007FC3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dirty="0"/>
              <a:t>5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3848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B1ECF119-4926-4627-AC8E-B77EA93764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3" y="1665360"/>
            <a:ext cx="3058370" cy="3739153"/>
          </a:xfrm>
        </p:spPr>
      </p:pic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DB41681B-2004-2007-A42E-50ED589606C3}"/>
              </a:ext>
            </a:extLst>
          </p:cNvPr>
          <p:cNvSpPr/>
          <p:nvPr/>
        </p:nvSpPr>
        <p:spPr>
          <a:xfrm>
            <a:off x="3161080" y="9079036"/>
            <a:ext cx="535840" cy="531280"/>
          </a:xfrm>
          <a:prstGeom prst="flowChartConnector">
            <a:avLst/>
          </a:prstGeom>
          <a:solidFill>
            <a:srgbClr val="007FC3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dirty="0"/>
              <a:t>3</a:t>
            </a:r>
            <a:endParaRPr lang="en-US" sz="1400"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935FAC5C-5D11-43E5-9AA9-131F6814B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587" y="1665359"/>
            <a:ext cx="3058371" cy="3739154"/>
          </a:xfrm>
          <a:prstGeom prst="rect">
            <a:avLst/>
          </a:prstGeom>
        </p:spPr>
      </p:pic>
      <p:pic>
        <p:nvPicPr>
          <p:cNvPr id="8" name="Imagine 7">
            <a:extLst>
              <a:ext uri="{FF2B5EF4-FFF2-40B4-BE49-F238E27FC236}">
                <a16:creationId xmlns:a16="http://schemas.microsoft.com/office/drawing/2014/main" id="{52729D90-3DF0-48A5-8C50-720B490E28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83" y="5404512"/>
            <a:ext cx="3058370" cy="3565341"/>
          </a:xfrm>
          <a:prstGeom prst="rect">
            <a:avLst/>
          </a:prstGeom>
        </p:spPr>
      </p:pic>
      <p:pic>
        <p:nvPicPr>
          <p:cNvPr id="11" name="Imagine 10">
            <a:extLst>
              <a:ext uri="{FF2B5EF4-FFF2-40B4-BE49-F238E27FC236}">
                <a16:creationId xmlns:a16="http://schemas.microsoft.com/office/drawing/2014/main" id="{B928F087-C562-4136-A0DF-995AD6F580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119" y="5404512"/>
            <a:ext cx="3066573" cy="354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69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stituent conținut 9">
            <a:extLst>
              <a:ext uri="{FF2B5EF4-FFF2-40B4-BE49-F238E27FC236}">
                <a16:creationId xmlns:a16="http://schemas.microsoft.com/office/drawing/2014/main" id="{014EA154-DA4D-4C06-B906-9A8F3C047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1869743"/>
            <a:ext cx="5915025" cy="70525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o-RO" sz="2000" b="1" dirty="0">
                <a:solidFill>
                  <a:srgbClr val="007F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Evenimentul a fost prezent și în mediul online: </a:t>
            </a:r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ro-RO" sz="2000" dirty="0">
                <a:hlinkClick r:id="rId3"/>
              </a:rPr>
              <a:t>https://www.facebook.com/photo?fbid=1348066650684747&amp;set=pcb.1348067984017947</a:t>
            </a:r>
            <a:endParaRPr lang="ro-RO" sz="2000" dirty="0"/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ro-RO" sz="2000" dirty="0">
                <a:hlinkClick r:id="rId4"/>
              </a:rPr>
              <a:t>https://www.tiktok.com/@ucvofficial/video/7626783727447788822</a:t>
            </a:r>
            <a:endParaRPr lang="ro-RO" sz="2000" dirty="0"/>
          </a:p>
          <a:p>
            <a:pPr marL="0" indent="0">
              <a:buNone/>
            </a:pPr>
            <a:endParaRPr lang="ro-RO" sz="2000" dirty="0"/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DB41681B-2004-2007-A42E-50ED589606C3}"/>
              </a:ext>
            </a:extLst>
          </p:cNvPr>
          <p:cNvSpPr/>
          <p:nvPr/>
        </p:nvSpPr>
        <p:spPr>
          <a:xfrm>
            <a:off x="3161080" y="9079036"/>
            <a:ext cx="535840" cy="531280"/>
          </a:xfrm>
          <a:prstGeom prst="flowChartConnector">
            <a:avLst/>
          </a:prstGeom>
          <a:solidFill>
            <a:srgbClr val="007FC3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dirty="0"/>
              <a:t>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82575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6670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19729</TotalTime>
  <Words>340</Words>
  <Application>Microsoft Office PowerPoint</Application>
  <PresentationFormat>Hârtie A4 (210x297 mm)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STRATEGIA DE SUSTENABILITATE SOCIALĂ  ȘI DE MEDIU UNIVERSITATEA CRAIOVA  2025-2026</dc:title>
  <dc:creator>Bogdan Costin Ciucă</dc:creator>
  <cp:lastModifiedBy>Craiova</cp:lastModifiedBy>
  <cp:revision>57</cp:revision>
  <dcterms:created xsi:type="dcterms:W3CDTF">2026-01-28T19:07:35Z</dcterms:created>
  <dcterms:modified xsi:type="dcterms:W3CDTF">2026-04-23T08:03:24Z</dcterms:modified>
</cp:coreProperties>
</file>